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1" r:id="rId2"/>
    <p:sldId id="258" r:id="rId3"/>
    <p:sldId id="283" r:id="rId4"/>
    <p:sldId id="286" r:id="rId5"/>
    <p:sldId id="262" r:id="rId6"/>
    <p:sldId id="264" r:id="rId7"/>
    <p:sldId id="265" r:id="rId8"/>
    <p:sldId id="263" r:id="rId9"/>
    <p:sldId id="287" r:id="rId10"/>
    <p:sldId id="266" r:id="rId11"/>
    <p:sldId id="267" r:id="rId12"/>
    <p:sldId id="282" r:id="rId13"/>
    <p:sldId id="268" r:id="rId14"/>
    <p:sldId id="269" r:id="rId15"/>
    <p:sldId id="270" r:id="rId16"/>
    <p:sldId id="271" r:id="rId17"/>
    <p:sldId id="294" r:id="rId18"/>
    <p:sldId id="274" r:id="rId19"/>
    <p:sldId id="273" r:id="rId20"/>
    <p:sldId id="272" r:id="rId21"/>
    <p:sldId id="295" r:id="rId22"/>
    <p:sldId id="278" r:id="rId23"/>
    <p:sldId id="293" r:id="rId24"/>
    <p:sldId id="276" r:id="rId25"/>
    <p:sldId id="277" r:id="rId26"/>
    <p:sldId id="288" r:id="rId27"/>
    <p:sldId id="290" r:id="rId28"/>
    <p:sldId id="289" r:id="rId29"/>
    <p:sldId id="291" r:id="rId30"/>
    <p:sldId id="292" r:id="rId31"/>
    <p:sldId id="281" r:id="rId32"/>
    <p:sldId id="284" r:id="rId33"/>
    <p:sldId id="285" r:id="rId34"/>
    <p:sldId id="260" r:id="rId35"/>
  </p:sldIdLst>
  <p:sldSz cx="12188825" cy="6858000"/>
  <p:notesSz cx="6797675" cy="9926638"/>
  <p:embeddedFontLst>
    <p:embeddedFont>
      <p:font typeface="AU Passata" panose="020B0503030502030804" pitchFamily="34" charset="77"/>
      <p:regular r:id="rId38"/>
      <p:bold r:id="rId39"/>
    </p:embeddedFont>
    <p:embeddedFont>
      <p:font typeface="AU Passata Light" panose="020B0303030902030804" pitchFamily="34" charset="77"/>
      <p:regular r:id="rId40"/>
      <p:bold r:id="rId41"/>
    </p:embeddedFont>
    <p:embeddedFont>
      <p:font typeface="AU Peto" pitchFamily="82" charset="77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Wingdings 3" pitchFamily="2" charset="2"/>
      <p:regular r:id="rId53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400"/>
    <a:srgbClr val="0433FF"/>
    <a:srgbClr val="3179FF"/>
    <a:srgbClr val="FFAE4F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49" autoAdjust="0"/>
    <p:restoredTop sz="93489" autoAdjust="0"/>
  </p:normalViewPr>
  <p:slideViewPr>
    <p:cSldViewPr snapToObjects="1" showGuides="1">
      <p:cViewPr>
        <p:scale>
          <a:sx n="134" d="100"/>
          <a:sy n="134" d="100"/>
        </p:scale>
        <p:origin x="1632" y="96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46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27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9523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510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4467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4389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312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1434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780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924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535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5672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844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055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0195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912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1387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158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4994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640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447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784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223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044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293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966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18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603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342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23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31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84998908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59897909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28 February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104498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 dirty="0"/>
              <a:t>28/02/2022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62327981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ILSMC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28 February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23/03/2022</a:t>
            </a:fld>
            <a:r>
              <a:rPr lang="en-GB"/>
              <a:t>28/02/2022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png"/><Relationship Id="rId1" Type="http://schemas.openxmlformats.org/officeDocument/2006/relationships/tags" Target="../tags/tag1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8.png"/><Relationship Id="rId1" Type="http://schemas.openxmlformats.org/officeDocument/2006/relationships/tags" Target="../tags/tag1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41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9.sv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sv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9.sv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sv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9.sv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sv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9.sv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7.png"/><Relationship Id="rId1" Type="http://schemas.openxmlformats.org/officeDocument/2006/relationships/tags" Target="../tags/tag25.xml"/><Relationship Id="rId6" Type="http://schemas.openxmlformats.org/officeDocument/2006/relationships/image" Target="../media/image28.png"/><Relationship Id="rId11" Type="http://schemas.openxmlformats.org/officeDocument/2006/relationships/image" Target="../media/image52.png"/><Relationship Id="rId5" Type="http://schemas.openxmlformats.org/officeDocument/2006/relationships/image" Target="../media/image27.sv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2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notesSlide" Target="../notesSlides/notesSlide27.xml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.png"/><Relationship Id="rId20" Type="http://schemas.openxmlformats.org/officeDocument/2006/relationships/image" Target="../media/image59.png"/><Relationship Id="rId1" Type="http://schemas.openxmlformats.org/officeDocument/2006/relationships/tags" Target="../tags/tag28.xml"/><Relationship Id="rId6" Type="http://schemas.openxmlformats.org/officeDocument/2006/relationships/image" Target="../media/image25.svg"/><Relationship Id="rId11" Type="http://schemas.openxmlformats.org/officeDocument/2006/relationships/image" Target="../media/image63.png"/><Relationship Id="rId5" Type="http://schemas.openxmlformats.org/officeDocument/2006/relationships/image" Target="../media/image24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4249" y="1196752"/>
            <a:ext cx="10220325" cy="2492990"/>
          </a:xfrm>
        </p:spPr>
        <p:txBody>
          <a:bodyPr/>
          <a:lstStyle/>
          <a:p>
            <a:r>
              <a:rPr lang="en-GB" cap="none" dirty="0"/>
              <a:t>ILSMC: a phylogenetically aware SMC to infer the evolutionary history of species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378CDDC9-C77C-124C-BC3B-447195A499E8}"/>
              </a:ext>
            </a:extLst>
          </p:cNvPr>
          <p:cNvSpPr txBox="1">
            <a:spLocks/>
          </p:cNvSpPr>
          <p:nvPr/>
        </p:nvSpPr>
        <p:spPr bwMode="auto">
          <a:xfrm>
            <a:off x="984249" y="4365104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kern="0" cap="none" dirty="0"/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3D104-5E1B-8D4F-9E6F-84EE6BC65CF5}"/>
              </a:ext>
            </a:extLst>
          </p:cNvPr>
          <p:cNvSpPr txBox="1"/>
          <p:nvPr/>
        </p:nvSpPr>
        <p:spPr>
          <a:xfrm>
            <a:off x="9334772" y="1296217"/>
            <a:ext cx="2736304" cy="2250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Parameterized by: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Ancestral population sizes.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Recombination rate.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E85406-85E1-E14B-BCAF-916347489B7D}"/>
              </a:ext>
            </a:extLst>
          </p:cNvPr>
          <p:cNvSpPr txBox="1"/>
          <p:nvPr/>
        </p:nvSpPr>
        <p:spPr>
          <a:xfrm>
            <a:off x="9334772" y="4188518"/>
            <a:ext cx="2736304" cy="1326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Problems: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Only one coalescent event is modeled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4934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ILSMC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1813" y="575407"/>
            <a:ext cx="5616624" cy="56166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E9A5947-AA46-B74F-BF2A-E30B38AF4CA2}"/>
              </a:ext>
            </a:extLst>
          </p:cNvPr>
          <p:cNvSpPr txBox="1"/>
          <p:nvPr/>
        </p:nvSpPr>
        <p:spPr>
          <a:xfrm>
            <a:off x="712448" y="1700808"/>
            <a:ext cx="505138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2000" dirty="0">
                <a:latin typeface="+mn-lt"/>
              </a:rPr>
              <a:t>ILSMC: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Extract the ILS information CoalHMM-style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Parameterize SMC-style.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475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hidden states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6B05E-A709-B542-B7FE-CA849805177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3832608-051E-7540-B933-0D1B33ED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1A5EDD-A74B-B14A-AA3F-91BBF43A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4C31FB-5364-354E-9C86-0F82C132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FD7092-44F3-9E43-B6E8-756F8ECD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725A42-58CC-384D-B6BD-4158CF51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8850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hidden states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6B05E-A709-B542-B7FE-CA849805177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3832608-051E-7540-B933-0D1B33ED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C1A5EDD-A74B-B14A-AA3F-91BBF43A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F4C31FB-5364-354E-9C86-0F82C1321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FD7092-44F3-9E43-B6E8-756F8ECD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2725A42-58CC-384D-B6BD-4158CF51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994D8-7896-1B42-B698-2969B943D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5FDD63-5ECB-C047-A566-EBFAB570E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9CF19-5317-2B4F-9CD1-7E917B17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83DBA-4C41-6640-8FE4-BA3557A1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/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081D97-354D-B54B-BA93-94475F34B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016" y="1428839"/>
                <a:ext cx="565091" cy="350865"/>
              </a:xfrm>
              <a:prstGeom prst="rect">
                <a:avLst/>
              </a:prstGeom>
              <a:blipFill>
                <a:blip r:embed="rId18"/>
                <a:stretch>
                  <a:fillRect l="-10870" t="-20690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193F089-6595-8B40-84D1-DC88A14D6D0A}"/>
              </a:ext>
            </a:extLst>
          </p:cNvPr>
          <p:cNvSpPr txBox="1"/>
          <p:nvPr/>
        </p:nvSpPr>
        <p:spPr>
          <a:xfrm>
            <a:off x="2694917" y="4865148"/>
            <a:ext cx="3626506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DK" sz="1600" dirty="0">
                <a:latin typeface="+mn-lt"/>
              </a:rPr>
              <a:t>Parameterized by: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effective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Number of intervals for discretization.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23C2E9-976B-7846-8BFA-C91CBD80BEC6}"/>
              </a:ext>
            </a:extLst>
          </p:cNvPr>
          <p:cNvSpPr/>
          <p:nvPr/>
        </p:nvSpPr>
        <p:spPr>
          <a:xfrm>
            <a:off x="6945391" y="5065202"/>
            <a:ext cx="24891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33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8BA0D55-A58F-E642-9319-4674A743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88C3AD-5EC4-234B-9C7C-F7CA89FAB64A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CCCD62-3A6C-B847-8535-DFBA9178138D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F4AB99-52E4-5047-961D-14D35BEE567F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7919F-EF17-6F40-960E-9ED5566AE1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C005D0-DD2E-2449-B7BA-201F1259F5F1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140018-9E49-6C4A-8A11-0F72D4CD677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072FCC1-DA47-8947-842A-2CD96939D14C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EC8FAA-C5F6-7C40-881D-8BB952BD460D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989DE1-CAAA-3B4E-BCBC-6F7FE0855C60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0D580F-FCC2-CC4E-A5B1-E362A5029F05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F7A91DA3-1BDD-D240-9CF5-C23358B8A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642A5AF-DF85-A947-91FC-246CA4018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2C7D5D1-C8D9-A64F-B907-778DFAAAE1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889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7A68745-63C5-D946-AFC6-CE48A2BAA442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5850EBB-1A5D-5244-B6A8-E21FC7C03342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E3C6DEE-F954-7547-B327-8C4BA71E5DFF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836D30-8179-A844-B139-049DCE0CEDA9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12864CB-67D3-5845-A08A-E41C79267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c 1">
              <a:extLst>
                <a:ext uri="{FF2B5EF4-FFF2-40B4-BE49-F238E27FC236}">
                  <a16:creationId xmlns:a16="http://schemas.microsoft.com/office/drawing/2014/main" id="{80E3D046-E604-4B45-B530-882A9A647CF6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014CDAB-58D2-3849-A61B-C49A92D4EC80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8E784-BCD7-7A40-AFD4-A539121F0766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88984A-5F63-5A41-94E8-127B4267102C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DD56C23F-84E5-B742-B1B4-E4247259E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BAB21565-F69B-4D46-A101-C83B7A0E6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50BD424-5505-A740-B678-AE2959A0D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46D3C35-3327-3C43-8B5C-C37A21E70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7744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A36CAC-9FFF-2347-A5DF-C75CBB08E614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F54620-904D-1845-885D-65FACC0F8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7519D7F2-2621-014B-A3EE-6B8068F9A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4D5CF00B-83E6-AE45-BFBB-90F5E7852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456EC56-AD0A-704D-8D12-1D86F6F01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9BDD2EB-F8E1-E24E-AAE2-510C11484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7090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2D1B37-CCD0-0148-BCD4-7863B8A72144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04BF5703-FCB3-7A42-B1E3-E1500202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6ACD438C-EBB2-9444-9576-E417B2E7C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A2F60232-E9AD-684E-BD0A-032252155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9D5DF47-60E4-BE44-8B2E-9268BB7DA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302AEF4-F2CA-C542-B329-AE2932674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94" y="1625117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5694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102E69-F3BB-1547-8258-71B4B0D3F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399" y="1229432"/>
            <a:ext cx="4543152" cy="454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2D1B37-CCD0-0148-BCD4-7863B8A72144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04BF5703-FCB3-7A42-B1E3-E1500202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6ACD438C-EBB2-9444-9576-E417B2E7C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A2F60232-E9AD-684E-BD0A-032252155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9D5DF47-60E4-BE44-8B2E-9268BB7DAA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64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3E3FE3-9E20-5942-A94B-E697A82668C1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052CFA65-EACB-7D4B-A0E7-C117407E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029AB3CF-8B40-E246-8251-37465931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EE76933A-8357-5142-8B0B-0BAAD7AA1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CB08B0F5-9AF9-954E-A66B-2A0ED26C0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8669AAC-ED6B-F64D-AF78-9922F3057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191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6D7CC-4C41-4544-96FF-B31A0E93C466}"/>
              </a:ext>
            </a:extLst>
          </p:cNvPr>
          <p:cNvSpPr txBox="1"/>
          <p:nvPr/>
        </p:nvSpPr>
        <p:spPr>
          <a:xfrm>
            <a:off x="621804" y="1340768"/>
            <a:ext cx="4578433" cy="45468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CoalHMM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Discussion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617A6-9EF4-FA49-8A4B-67FA83E737B5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E87FFDC-7295-3B47-8CD6-00723B3B1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BD77E1E-7432-DE4E-84A8-6BE07EF77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952CF70-83D7-2E46-97AB-DF41B3690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5BC8E9D-D398-CE45-B937-03ACC0149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56414FB-0A96-3549-88B7-F3A487B86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78" y="1185900"/>
            <a:ext cx="4968552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7643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15557F-122C-EB43-901C-CDF6FE55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21" y="1297287"/>
            <a:ext cx="4662311" cy="46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617A6-9EF4-FA49-8A4B-67FA83E737B5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E87FFDC-7295-3B47-8CD6-00723B3B1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BD77E1E-7432-DE4E-84A8-6BE07EF77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952CF70-83D7-2E46-97AB-DF41B3690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5BC8E9D-D398-CE45-B937-03ACC0149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2749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6060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1241" y="2100789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4599225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225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8511" t="-6897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6844406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406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4252136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6460513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3551879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879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6897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3942733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733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3944002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02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3517680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680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2778" r="-2778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3966189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89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3966189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89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7041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40B1AF0-0920-9940-A183-CA3A06CE6B03}"/>
              </a:ext>
            </a:extLst>
          </p:cNvPr>
          <p:cNvGrpSpPr/>
          <p:nvPr/>
        </p:nvGrpSpPr>
        <p:grpSpPr>
          <a:xfrm>
            <a:off x="6329882" y="3987112"/>
            <a:ext cx="1872589" cy="1667597"/>
            <a:chOff x="2539189" y="3643856"/>
            <a:chExt cx="2516502" cy="2241021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3CCB7E4-825E-EB43-82B4-4643A0823A56}"/>
                </a:ext>
              </a:extLst>
            </p:cNvPr>
            <p:cNvSpPr/>
            <p:nvPr/>
          </p:nvSpPr>
          <p:spPr bwMode="auto">
            <a:xfrm>
              <a:off x="3938867" y="3643856"/>
              <a:ext cx="1116824" cy="2233648"/>
            </a:xfrm>
            <a:custGeom>
              <a:avLst/>
              <a:gdLst>
                <a:gd name="connsiteX0" fmla="*/ 558412 w 1116824"/>
                <a:gd name="connsiteY0" fmla="*/ 2233648 h 2233648"/>
                <a:gd name="connsiteX1" fmla="*/ 1116824 w 1116824"/>
                <a:gd name="connsiteY1" fmla="*/ 2233648 h 2233648"/>
                <a:gd name="connsiteX2" fmla="*/ 565392 w 1116824"/>
                <a:gd name="connsiteY2" fmla="*/ 0 h 2233648"/>
                <a:gd name="connsiteX3" fmla="*/ 0 w 1116824"/>
                <a:gd name="connsiteY3" fmla="*/ 0 h 2233648"/>
                <a:gd name="connsiteX4" fmla="*/ 558412 w 1116824"/>
                <a:gd name="connsiteY4" fmla="*/ 2233648 h 223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6824" h="2233648">
                  <a:moveTo>
                    <a:pt x="558412" y="2233648"/>
                  </a:moveTo>
                  <a:lnTo>
                    <a:pt x="1116824" y="2233648"/>
                  </a:lnTo>
                  <a:lnTo>
                    <a:pt x="565392" y="0"/>
                  </a:lnTo>
                  <a:lnTo>
                    <a:pt x="0" y="0"/>
                  </a:lnTo>
                  <a:lnTo>
                    <a:pt x="558412" y="223364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69BEAC2-B92E-A144-8A19-3D389A532FA1}"/>
                </a:ext>
              </a:extLst>
            </p:cNvPr>
            <p:cNvSpPr/>
            <p:nvPr/>
          </p:nvSpPr>
          <p:spPr bwMode="auto">
            <a:xfrm>
              <a:off x="3370555" y="4769352"/>
              <a:ext cx="847899" cy="1108364"/>
            </a:xfrm>
            <a:custGeom>
              <a:avLst/>
              <a:gdLst>
                <a:gd name="connsiteX0" fmla="*/ 0 w 847899"/>
                <a:gd name="connsiteY0" fmla="*/ 0 h 1108364"/>
                <a:gd name="connsiteX1" fmla="*/ 282633 w 847899"/>
                <a:gd name="connsiteY1" fmla="*/ 1108364 h 1108364"/>
                <a:gd name="connsiteX2" fmla="*/ 847899 w 847899"/>
                <a:gd name="connsiteY2" fmla="*/ 1108364 h 1108364"/>
                <a:gd name="connsiteX3" fmla="*/ 565266 w 847899"/>
                <a:gd name="connsiteY3" fmla="*/ 0 h 1108364"/>
                <a:gd name="connsiteX4" fmla="*/ 0 w 847899"/>
                <a:gd name="connsiteY4" fmla="*/ 0 h 110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899" h="1108364">
                  <a:moveTo>
                    <a:pt x="0" y="0"/>
                  </a:moveTo>
                  <a:lnTo>
                    <a:pt x="282633" y="1108364"/>
                  </a:lnTo>
                  <a:lnTo>
                    <a:pt x="847899" y="1108364"/>
                  </a:lnTo>
                  <a:lnTo>
                    <a:pt x="5652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D98B0A8-64D5-B543-B71E-76D4471FADCD}"/>
                </a:ext>
              </a:extLst>
            </p:cNvPr>
            <p:cNvSpPr/>
            <p:nvPr/>
          </p:nvSpPr>
          <p:spPr bwMode="auto">
            <a:xfrm>
              <a:off x="2539189" y="4759856"/>
              <a:ext cx="837344" cy="1125021"/>
            </a:xfrm>
            <a:custGeom>
              <a:avLst/>
              <a:gdLst>
                <a:gd name="connsiteX0" fmla="*/ 0 w 837344"/>
                <a:gd name="connsiteY0" fmla="*/ 1119884 h 1125021"/>
                <a:gd name="connsiteX1" fmla="*/ 277403 w 837344"/>
                <a:gd name="connsiteY1" fmla="*/ 5138 h 1125021"/>
                <a:gd name="connsiteX2" fmla="*/ 837344 w 837344"/>
                <a:gd name="connsiteY2" fmla="*/ 0 h 1125021"/>
                <a:gd name="connsiteX3" fmla="*/ 554805 w 837344"/>
                <a:gd name="connsiteY3" fmla="*/ 1125021 h 1125021"/>
                <a:gd name="connsiteX4" fmla="*/ 0 w 837344"/>
                <a:gd name="connsiteY4" fmla="*/ 1119884 h 112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344" h="1125021">
                  <a:moveTo>
                    <a:pt x="0" y="1119884"/>
                  </a:moveTo>
                  <a:lnTo>
                    <a:pt x="277403" y="5138"/>
                  </a:lnTo>
                  <a:lnTo>
                    <a:pt x="837344" y="0"/>
                  </a:lnTo>
                  <a:lnTo>
                    <a:pt x="554805" y="1125021"/>
                  </a:lnTo>
                  <a:lnTo>
                    <a:pt x="0" y="111988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BA8A38-3A18-5447-94D5-FC720A35E967}"/>
              </a:ext>
            </a:extLst>
          </p:cNvPr>
          <p:cNvGrpSpPr/>
          <p:nvPr/>
        </p:nvGrpSpPr>
        <p:grpSpPr>
          <a:xfrm>
            <a:off x="4074344" y="3983403"/>
            <a:ext cx="1872589" cy="1667597"/>
            <a:chOff x="2539189" y="3643856"/>
            <a:chExt cx="2516502" cy="2241021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978F546-953F-9742-A091-52D242ACBBC9}"/>
                </a:ext>
              </a:extLst>
            </p:cNvPr>
            <p:cNvSpPr/>
            <p:nvPr/>
          </p:nvSpPr>
          <p:spPr bwMode="auto">
            <a:xfrm>
              <a:off x="3938867" y="3643856"/>
              <a:ext cx="1116824" cy="2233648"/>
            </a:xfrm>
            <a:custGeom>
              <a:avLst/>
              <a:gdLst>
                <a:gd name="connsiteX0" fmla="*/ 558412 w 1116824"/>
                <a:gd name="connsiteY0" fmla="*/ 2233648 h 2233648"/>
                <a:gd name="connsiteX1" fmla="*/ 1116824 w 1116824"/>
                <a:gd name="connsiteY1" fmla="*/ 2233648 h 2233648"/>
                <a:gd name="connsiteX2" fmla="*/ 565392 w 1116824"/>
                <a:gd name="connsiteY2" fmla="*/ 0 h 2233648"/>
                <a:gd name="connsiteX3" fmla="*/ 0 w 1116824"/>
                <a:gd name="connsiteY3" fmla="*/ 0 h 2233648"/>
                <a:gd name="connsiteX4" fmla="*/ 558412 w 1116824"/>
                <a:gd name="connsiteY4" fmla="*/ 2233648 h 223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6824" h="2233648">
                  <a:moveTo>
                    <a:pt x="558412" y="2233648"/>
                  </a:moveTo>
                  <a:lnTo>
                    <a:pt x="1116824" y="2233648"/>
                  </a:lnTo>
                  <a:lnTo>
                    <a:pt x="565392" y="0"/>
                  </a:lnTo>
                  <a:lnTo>
                    <a:pt x="0" y="0"/>
                  </a:lnTo>
                  <a:lnTo>
                    <a:pt x="558412" y="223364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3166239-F3EA-CD41-A823-FF6C055AD924}"/>
                </a:ext>
              </a:extLst>
            </p:cNvPr>
            <p:cNvSpPr/>
            <p:nvPr/>
          </p:nvSpPr>
          <p:spPr bwMode="auto">
            <a:xfrm>
              <a:off x="3370555" y="4769352"/>
              <a:ext cx="847899" cy="1108364"/>
            </a:xfrm>
            <a:custGeom>
              <a:avLst/>
              <a:gdLst>
                <a:gd name="connsiteX0" fmla="*/ 0 w 847899"/>
                <a:gd name="connsiteY0" fmla="*/ 0 h 1108364"/>
                <a:gd name="connsiteX1" fmla="*/ 282633 w 847899"/>
                <a:gd name="connsiteY1" fmla="*/ 1108364 h 1108364"/>
                <a:gd name="connsiteX2" fmla="*/ 847899 w 847899"/>
                <a:gd name="connsiteY2" fmla="*/ 1108364 h 1108364"/>
                <a:gd name="connsiteX3" fmla="*/ 565266 w 847899"/>
                <a:gd name="connsiteY3" fmla="*/ 0 h 1108364"/>
                <a:gd name="connsiteX4" fmla="*/ 0 w 847899"/>
                <a:gd name="connsiteY4" fmla="*/ 0 h 1108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899" h="1108364">
                  <a:moveTo>
                    <a:pt x="0" y="0"/>
                  </a:moveTo>
                  <a:lnTo>
                    <a:pt x="282633" y="1108364"/>
                  </a:lnTo>
                  <a:lnTo>
                    <a:pt x="847899" y="1108364"/>
                  </a:lnTo>
                  <a:lnTo>
                    <a:pt x="5652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7359E08-FA32-1B4A-97A8-665B0405CE1B}"/>
                </a:ext>
              </a:extLst>
            </p:cNvPr>
            <p:cNvSpPr/>
            <p:nvPr/>
          </p:nvSpPr>
          <p:spPr bwMode="auto">
            <a:xfrm>
              <a:off x="2539189" y="4759856"/>
              <a:ext cx="837344" cy="1125021"/>
            </a:xfrm>
            <a:custGeom>
              <a:avLst/>
              <a:gdLst>
                <a:gd name="connsiteX0" fmla="*/ 0 w 837344"/>
                <a:gd name="connsiteY0" fmla="*/ 1119884 h 1125021"/>
                <a:gd name="connsiteX1" fmla="*/ 277403 w 837344"/>
                <a:gd name="connsiteY1" fmla="*/ 5138 h 1125021"/>
                <a:gd name="connsiteX2" fmla="*/ 837344 w 837344"/>
                <a:gd name="connsiteY2" fmla="*/ 0 h 1125021"/>
                <a:gd name="connsiteX3" fmla="*/ 554805 w 837344"/>
                <a:gd name="connsiteY3" fmla="*/ 1125021 h 1125021"/>
                <a:gd name="connsiteX4" fmla="*/ 0 w 837344"/>
                <a:gd name="connsiteY4" fmla="*/ 1119884 h 112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344" h="1125021">
                  <a:moveTo>
                    <a:pt x="0" y="1119884"/>
                  </a:moveTo>
                  <a:lnTo>
                    <a:pt x="277403" y="5138"/>
                  </a:lnTo>
                  <a:lnTo>
                    <a:pt x="837344" y="0"/>
                  </a:lnTo>
                  <a:lnTo>
                    <a:pt x="554805" y="1125021"/>
                  </a:lnTo>
                  <a:lnTo>
                    <a:pt x="0" y="111988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78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6060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1241" y="2100789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4599225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225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8511" t="-6897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6844406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406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4252136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6460513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3551879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879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6897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3942733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733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3944002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02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3517680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680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2778" r="-2778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3966189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89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3966189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89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84475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FFE2AB0-B5B2-5B4B-846E-DC5C0CDBB505}"/>
              </a:ext>
            </a:extLst>
          </p:cNvPr>
          <p:cNvSpPr/>
          <p:nvPr/>
        </p:nvSpPr>
        <p:spPr bwMode="auto">
          <a:xfrm>
            <a:off x="6521038" y="3986535"/>
            <a:ext cx="835712" cy="822344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ED660E-FB55-4C4B-BC3A-2D7323102029}"/>
              </a:ext>
            </a:extLst>
          </p:cNvPr>
          <p:cNvSpPr/>
          <p:nvPr/>
        </p:nvSpPr>
        <p:spPr bwMode="auto">
          <a:xfrm>
            <a:off x="4275857" y="3986535"/>
            <a:ext cx="835712" cy="822344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6060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1241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4599225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225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8511" t="-6897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6844406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406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4252136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6460513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3551879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879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6897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3942733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733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3944002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02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3517680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680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2778" r="-2778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3966189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89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3966189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89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39605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8077265-0F11-DB4D-A9EB-D787B9D2E6C1}"/>
              </a:ext>
            </a:extLst>
          </p:cNvPr>
          <p:cNvSpPr/>
          <p:nvPr/>
        </p:nvSpPr>
        <p:spPr bwMode="auto">
          <a:xfrm>
            <a:off x="6551461" y="2733676"/>
            <a:ext cx="1243816" cy="1253442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C7B662-02D3-6649-87D9-CFF5386D46E2}"/>
              </a:ext>
            </a:extLst>
          </p:cNvPr>
          <p:cNvSpPr/>
          <p:nvPr/>
        </p:nvSpPr>
        <p:spPr bwMode="auto">
          <a:xfrm>
            <a:off x="4303929" y="2733676"/>
            <a:ext cx="1243816" cy="1253442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4F61A78-5E2E-CC4A-976E-F1527CB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6060" y="2100789"/>
            <a:ext cx="4176464" cy="417646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F51011F-ECF6-B543-87DE-F132A16769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1241" y="2100789"/>
            <a:ext cx="4176464" cy="41764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/>
              <p:nvPr/>
            </p:nvSpPr>
            <p:spPr>
              <a:xfrm>
                <a:off x="4599225" y="2175010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EC2B03-4E76-2A4D-9256-F66DDAD14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225" y="2175010"/>
                <a:ext cx="572016" cy="354200"/>
              </a:xfrm>
              <a:prstGeom prst="rect">
                <a:avLst/>
              </a:prstGeom>
              <a:blipFill>
                <a:blip r:embed="rId8"/>
                <a:stretch>
                  <a:fillRect l="-8511" t="-6897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/>
              <p:nvPr/>
            </p:nvSpPr>
            <p:spPr>
              <a:xfrm>
                <a:off x="6844406" y="2204864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9AA62-B4CD-2442-8A13-F94153999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406" y="2204864"/>
                <a:ext cx="572208" cy="357085"/>
              </a:xfrm>
              <a:prstGeom prst="rect">
                <a:avLst/>
              </a:prstGeom>
              <a:blipFill>
                <a:blip r:embed="rId9"/>
                <a:stretch>
                  <a:fillRect l="-13043" t="-3448" r="-2174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F04F4AA-4FFC-F847-BF95-B536016179EF}"/>
              </a:ext>
            </a:extLst>
          </p:cNvPr>
          <p:cNvSpPr txBox="1"/>
          <p:nvPr/>
        </p:nvSpPr>
        <p:spPr>
          <a:xfrm>
            <a:off x="4252136" y="1594424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5584A-B484-4D44-B016-AAA2D1C72C3E}"/>
              </a:ext>
            </a:extLst>
          </p:cNvPr>
          <p:cNvSpPr txBox="1"/>
          <p:nvPr/>
        </p:nvSpPr>
        <p:spPr>
          <a:xfrm>
            <a:off x="6460513" y="1594423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/>
              <p:nvPr/>
            </p:nvSpPr>
            <p:spPr>
              <a:xfrm>
                <a:off x="3551879" y="4725144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741001-DC7C-FA46-ABBD-154042AD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879" y="4725144"/>
                <a:ext cx="347018" cy="233910"/>
              </a:xfrm>
              <a:prstGeom prst="rect">
                <a:avLst/>
              </a:prstGeom>
              <a:blipFill>
                <a:blip r:embed="rId10"/>
                <a:stretch>
                  <a:fillRect l="-6897" r="-3448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/>
              <p:nvPr/>
            </p:nvSpPr>
            <p:spPr>
              <a:xfrm>
                <a:off x="3942733" y="4491234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D856212-0A17-D040-AD05-5C166E224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733" y="4491234"/>
                <a:ext cx="218778" cy="233910"/>
              </a:xfrm>
              <a:prstGeom prst="rect">
                <a:avLst/>
              </a:prstGeom>
              <a:blipFill>
                <a:blip r:embed="rId11"/>
                <a:stretch>
                  <a:fillRect l="-16667" r="-11111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/>
              <p:nvPr/>
            </p:nvSpPr>
            <p:spPr>
              <a:xfrm>
                <a:off x="3944002" y="4217313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4AB7B04-CCA5-A248-8556-FA52E65B0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002" y="4217313"/>
                <a:ext cx="223523" cy="233910"/>
              </a:xfrm>
              <a:prstGeom prst="rect">
                <a:avLst/>
              </a:prstGeom>
              <a:blipFill>
                <a:blip r:embed="rId12"/>
                <a:stretch>
                  <a:fillRect l="-15789" r="-526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/>
              <p:nvPr/>
            </p:nvSpPr>
            <p:spPr>
              <a:xfrm>
                <a:off x="3517680" y="3814249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A940F64-1345-2C43-82EF-5068EF56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680" y="3814249"/>
                <a:ext cx="440890" cy="233910"/>
              </a:xfrm>
              <a:prstGeom prst="rect">
                <a:avLst/>
              </a:prstGeom>
              <a:blipFill>
                <a:blip r:embed="rId13"/>
                <a:stretch>
                  <a:fillRect l="-2778" r="-2778" b="-2631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/>
              <p:nvPr/>
            </p:nvSpPr>
            <p:spPr>
              <a:xfrm>
                <a:off x="3966189" y="3565813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D21651-6B79-4D40-9275-03CFFA33C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89" y="3565813"/>
                <a:ext cx="239809" cy="233910"/>
              </a:xfrm>
              <a:prstGeom prst="rect">
                <a:avLst/>
              </a:prstGeom>
              <a:blipFill>
                <a:blip r:embed="rId14"/>
                <a:stretch>
                  <a:fillRect l="-20000" r="-5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/>
              <p:nvPr/>
            </p:nvSpPr>
            <p:spPr>
              <a:xfrm>
                <a:off x="3966189" y="3148223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0693426-7CE1-FF4E-8A03-20947FB5E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189" y="3148223"/>
                <a:ext cx="244554" cy="233910"/>
              </a:xfrm>
              <a:prstGeom prst="rect">
                <a:avLst/>
              </a:prstGeom>
              <a:blipFill>
                <a:blip r:embed="rId15"/>
                <a:stretch>
                  <a:fillRect l="-20000" r="-10000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7CE68-1433-4347-9A87-CF0D7068C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16"/>
                <a:stretch>
                  <a:fillRect l="-2004" t="-2602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283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2D69B02-8592-4B44-A8DA-7DE77EB41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b="13967"/>
          <a:stretch/>
        </p:blipFill>
        <p:spPr bwMode="auto">
          <a:xfrm>
            <a:off x="806450" y="1268760"/>
            <a:ext cx="5071938" cy="452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B905B-4F7D-B544-AFF9-B301DCF4023F}"/>
              </a:ext>
            </a:extLst>
          </p:cNvPr>
          <p:cNvSpPr txBox="1"/>
          <p:nvPr/>
        </p:nvSpPr>
        <p:spPr>
          <a:xfrm>
            <a:off x="1845940" y="1488009"/>
            <a:ext cx="206056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Joint probability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F9768-DFF0-CA47-8E10-5FCFF371DFE0}"/>
              </a:ext>
            </a:extLst>
          </p:cNvPr>
          <p:cNvSpPr txBox="1"/>
          <p:nvPr/>
        </p:nvSpPr>
        <p:spPr>
          <a:xfrm>
            <a:off x="2630965" y="5791547"/>
            <a:ext cx="615553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Right 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47ED0-D200-0B4C-A66B-29FD4FE0CF78}"/>
              </a:ext>
            </a:extLst>
          </p:cNvPr>
          <p:cNvSpPr txBox="1"/>
          <p:nvPr/>
        </p:nvSpPr>
        <p:spPr>
          <a:xfrm rot="16200000">
            <a:off x="439279" y="3645024"/>
            <a:ext cx="508409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Left site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040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D3C9FC8D-3BB5-504C-B1B6-681EDFEA4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b="13966"/>
          <a:stretch/>
        </p:blipFill>
        <p:spPr bwMode="auto">
          <a:xfrm>
            <a:off x="6511119" y="1268760"/>
            <a:ext cx="5071939" cy="452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B905B-4F7D-B544-AFF9-B301DCF4023F}"/>
              </a:ext>
            </a:extLst>
          </p:cNvPr>
          <p:cNvSpPr txBox="1"/>
          <p:nvPr/>
        </p:nvSpPr>
        <p:spPr>
          <a:xfrm>
            <a:off x="1845940" y="1488009"/>
            <a:ext cx="206056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Joint probability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381BB3-9606-1C45-8EF3-D11D42A24D20}"/>
              </a:ext>
            </a:extLst>
          </p:cNvPr>
          <p:cNvSpPr txBox="1"/>
          <p:nvPr/>
        </p:nvSpPr>
        <p:spPr>
          <a:xfrm>
            <a:off x="7246540" y="1484784"/>
            <a:ext cx="24918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probability matrix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631690B-CCE5-7A47-9B00-854F6AF4B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b="13967"/>
          <a:stretch/>
        </p:blipFill>
        <p:spPr bwMode="auto">
          <a:xfrm>
            <a:off x="806450" y="1268760"/>
            <a:ext cx="5071938" cy="452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262A9E-5411-D04C-9312-65568AE74058}"/>
              </a:ext>
            </a:extLst>
          </p:cNvPr>
          <p:cNvSpPr txBox="1"/>
          <p:nvPr/>
        </p:nvSpPr>
        <p:spPr>
          <a:xfrm>
            <a:off x="8326660" y="5791547"/>
            <a:ext cx="615553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Right site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C49EA-5766-6E4C-8D82-0ABD649F858D}"/>
              </a:ext>
            </a:extLst>
          </p:cNvPr>
          <p:cNvSpPr txBox="1"/>
          <p:nvPr/>
        </p:nvSpPr>
        <p:spPr>
          <a:xfrm rot="16200000">
            <a:off x="6134974" y="3645024"/>
            <a:ext cx="508409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Left 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55C5D-CF8C-AD40-848C-EA8ECB9F2552}"/>
              </a:ext>
            </a:extLst>
          </p:cNvPr>
          <p:cNvSpPr txBox="1"/>
          <p:nvPr/>
        </p:nvSpPr>
        <p:spPr>
          <a:xfrm>
            <a:off x="2630965" y="5791547"/>
            <a:ext cx="615553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Right site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26CF1-D3BE-DA48-9CF7-8133A98E5470}"/>
              </a:ext>
            </a:extLst>
          </p:cNvPr>
          <p:cNvSpPr txBox="1"/>
          <p:nvPr/>
        </p:nvSpPr>
        <p:spPr>
          <a:xfrm rot="16200000">
            <a:off x="439279" y="3645024"/>
            <a:ext cx="508409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Left site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4159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381BB3-9606-1C45-8EF3-D11D42A24D20}"/>
              </a:ext>
            </a:extLst>
          </p:cNvPr>
          <p:cNvSpPr txBox="1"/>
          <p:nvPr/>
        </p:nvSpPr>
        <p:spPr>
          <a:xfrm>
            <a:off x="7246540" y="1484784"/>
            <a:ext cx="249183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probability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40BD4-C66D-8343-9E65-BB211F28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600360"/>
            <a:ext cx="5400600" cy="42871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7B0F1C-8410-164F-AF08-CAE941F78E18}"/>
              </a:ext>
            </a:extLst>
          </p:cNvPr>
          <p:cNvGrpSpPr/>
          <p:nvPr/>
        </p:nvGrpSpPr>
        <p:grpSpPr>
          <a:xfrm>
            <a:off x="2621990" y="1255117"/>
            <a:ext cx="3760454" cy="3760454"/>
            <a:chOff x="2693998" y="1601739"/>
            <a:chExt cx="3168352" cy="3168352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72E3F7A-D9DD-DC4D-A973-460DD9C5B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E391A8AE-CACF-FC4F-8844-0ED2D3F976F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5011AB41-7D05-9247-8879-FCC71CDF696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9C751B0C-9B32-DB43-BF65-67BFC4C67572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9D9014C7-C0DF-6240-913A-0CC0CBA53CB0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1" name="Picture 6">
            <a:extLst>
              <a:ext uri="{FF2B5EF4-FFF2-40B4-BE49-F238E27FC236}">
                <a16:creationId xmlns:a16="http://schemas.microsoft.com/office/drawing/2014/main" id="{C9D28680-49D5-1943-AA4C-EE675F2F7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b="13966"/>
          <a:stretch/>
        </p:blipFill>
        <p:spPr bwMode="auto">
          <a:xfrm>
            <a:off x="6511119" y="1268760"/>
            <a:ext cx="5071939" cy="452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63E699-EE2A-6C45-8270-E3FD3F5D911E}"/>
              </a:ext>
            </a:extLst>
          </p:cNvPr>
          <p:cNvSpPr txBox="1"/>
          <p:nvPr/>
        </p:nvSpPr>
        <p:spPr>
          <a:xfrm>
            <a:off x="8326660" y="5791547"/>
            <a:ext cx="615553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Right site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B09A64-0DC9-C64C-B11C-6DB9CF48E952}"/>
              </a:ext>
            </a:extLst>
          </p:cNvPr>
          <p:cNvSpPr txBox="1"/>
          <p:nvPr/>
        </p:nvSpPr>
        <p:spPr>
          <a:xfrm rot="16200000">
            <a:off x="6134974" y="3645024"/>
            <a:ext cx="508409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200" dirty="0">
                <a:latin typeface="+mn-lt"/>
              </a:rPr>
              <a:t>Left site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7274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87489A-8A26-754D-A1BE-295C03DF3B28}"/>
              </a:ext>
            </a:extLst>
          </p:cNvPr>
          <p:cNvGrpSpPr/>
          <p:nvPr/>
        </p:nvGrpSpPr>
        <p:grpSpPr>
          <a:xfrm>
            <a:off x="693812" y="1540933"/>
            <a:ext cx="1872208" cy="4296493"/>
            <a:chOff x="693812" y="1540933"/>
            <a:chExt cx="1541417" cy="429649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607F88-EB72-5147-87AF-55C8C84627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E83338-328C-AE4B-8214-44E52A20C9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234289-92A3-4643-A3DD-7D78EE7D0C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5FEBC0-0E88-D942-B998-AD66EE94EF0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8D96DE-B5C1-2D40-AB48-81D58635575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B4D3F6-37C7-2942-9BE8-0BBA794B12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465E0A-FC87-4541-A425-09FA0501220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4BB535-DF75-C24F-BC45-CDF5F46E0CE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BE8C48-85D3-E345-AC6B-D327EF3511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C3AC2A-063F-5948-AE5C-94D16E5DF2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707EA-6E11-F048-BB17-447232DDEFA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801E465-7A98-404B-BE02-0E51EFDCA15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4BED55-EEBE-C746-881E-E7726D49ABE6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C8F74D-03E1-5E43-8613-1A3AE7878D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119F7BA-8DAA-2A45-951A-6A23BDAB3E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FDAA7D-8D07-D646-B781-5E07D312C8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9" name="Picture 6">
            <a:extLst>
              <a:ext uri="{FF2B5EF4-FFF2-40B4-BE49-F238E27FC236}">
                <a16:creationId xmlns:a16="http://schemas.microsoft.com/office/drawing/2014/main" id="{1F0EB026-BBF6-B846-8534-8AFC9B30C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5" y="1484784"/>
            <a:ext cx="9334771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043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Incomplete lineage sorting (ILS)</a:t>
            </a:r>
          </a:p>
        </p:txBody>
      </p:sp>
      <p:pic>
        <p:nvPicPr>
          <p:cNvPr id="10244" name="Picture 4" descr="Figure">
            <a:extLst>
              <a:ext uri="{FF2B5EF4-FFF2-40B4-BE49-F238E27FC236}">
                <a16:creationId xmlns:a16="http://schemas.microsoft.com/office/drawing/2014/main" id="{558FB7DA-120E-2242-9DD3-670361A9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567" y="1916832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4B4675-F9A9-6C4F-9820-19818075B2C2}"/>
              </a:ext>
            </a:extLst>
          </p:cNvPr>
          <p:cNvSpPr txBox="1"/>
          <p:nvPr/>
        </p:nvSpPr>
        <p:spPr>
          <a:xfrm>
            <a:off x="8611345" y="1554582"/>
            <a:ext cx="178991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Leliaert et al. (2013)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534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87489A-8A26-754D-A1BE-295C03DF3B28}"/>
              </a:ext>
            </a:extLst>
          </p:cNvPr>
          <p:cNvGrpSpPr/>
          <p:nvPr/>
        </p:nvGrpSpPr>
        <p:grpSpPr>
          <a:xfrm>
            <a:off x="693812" y="1540933"/>
            <a:ext cx="1872208" cy="4296493"/>
            <a:chOff x="693812" y="1540933"/>
            <a:chExt cx="1541417" cy="429649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607F88-EB72-5147-87AF-55C8C84627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E83338-328C-AE4B-8214-44E52A20C9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234289-92A3-4643-A3DD-7D78EE7D0C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5FEBC0-0E88-D942-B998-AD66EE94EF0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28D96DE-B5C1-2D40-AB48-81D58635575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5B4D3F6-37C7-2942-9BE8-0BBA794B129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465E0A-FC87-4541-A425-09FA0501220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54BB535-DF75-C24F-BC45-CDF5F46E0CE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BE8C48-85D3-E345-AC6B-D327EF35113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9C3AC2A-063F-5948-AE5C-94D16E5DF2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6707EA-6E11-F048-BB17-447232DDEFA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801E465-7A98-404B-BE02-0E51EFDCA15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4BED55-EEBE-C746-881E-E7726D49ABE6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C8F74D-03E1-5E43-8613-1A3AE7878D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119F7BA-8DAA-2A45-951A-6A23BDAB3E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FDAA7D-8D07-D646-B781-5E07D312C8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AEB314-B105-8249-B550-E5A3FC257409}"/>
              </a:ext>
            </a:extLst>
          </p:cNvPr>
          <p:cNvSpPr txBox="1"/>
          <p:nvPr/>
        </p:nvSpPr>
        <p:spPr>
          <a:xfrm rot="16200000">
            <a:off x="203179" y="4933055"/>
            <a:ext cx="72090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Shallow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F7F58-E9FE-7B4B-9346-5DB9B70FF6F8}"/>
              </a:ext>
            </a:extLst>
          </p:cNvPr>
          <p:cNvSpPr txBox="1"/>
          <p:nvPr/>
        </p:nvSpPr>
        <p:spPr>
          <a:xfrm rot="16200000">
            <a:off x="329194" y="2830714"/>
            <a:ext cx="49532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Deep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36A8A-7CCB-244C-840C-19791381A8D8}"/>
              </a:ext>
            </a:extLst>
          </p:cNvPr>
          <p:cNvSpPr txBox="1"/>
          <p:nvPr/>
        </p:nvSpPr>
        <p:spPr>
          <a:xfrm>
            <a:off x="1125860" y="5335333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086FAD-FA89-0F45-BB0D-7AE55DEE16F5}"/>
              </a:ext>
            </a:extLst>
          </p:cNvPr>
          <p:cNvSpPr txBox="1"/>
          <p:nvPr/>
        </p:nvSpPr>
        <p:spPr>
          <a:xfrm>
            <a:off x="1130479" y="4965622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6F1AF7-8D0E-4B4C-BE89-D312173E7691}"/>
              </a:ext>
            </a:extLst>
          </p:cNvPr>
          <p:cNvSpPr txBox="1"/>
          <p:nvPr/>
        </p:nvSpPr>
        <p:spPr>
          <a:xfrm>
            <a:off x="1125860" y="4561757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369595-B848-2E40-863D-B88897D1FD14}"/>
              </a:ext>
            </a:extLst>
          </p:cNvPr>
          <p:cNvSpPr txBox="1"/>
          <p:nvPr/>
        </p:nvSpPr>
        <p:spPr>
          <a:xfrm>
            <a:off x="1333684" y="3830268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312EA2-9520-BA4D-BE3D-D028B3581B84}"/>
              </a:ext>
            </a:extLst>
          </p:cNvPr>
          <p:cNvSpPr txBox="1"/>
          <p:nvPr/>
        </p:nvSpPr>
        <p:spPr>
          <a:xfrm>
            <a:off x="1338303" y="2488474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BD3D2-34CD-A94B-B5E6-EE4B5681C372}"/>
              </a:ext>
            </a:extLst>
          </p:cNvPr>
          <p:cNvSpPr txBox="1"/>
          <p:nvPr/>
        </p:nvSpPr>
        <p:spPr>
          <a:xfrm>
            <a:off x="1333684" y="1460912"/>
            <a:ext cx="117020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2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80E35164-63F2-1641-ACB6-91C9B14C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41" y="1971725"/>
            <a:ext cx="8614978" cy="344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826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78F778C-EC17-E84B-8287-346F68A07431}"/>
              </a:ext>
            </a:extLst>
          </p:cNvPr>
          <p:cNvSpPr txBox="1"/>
          <p:nvPr/>
        </p:nvSpPr>
        <p:spPr>
          <a:xfrm>
            <a:off x="785916" y="1700808"/>
            <a:ext cx="3801490" cy="5693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28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AAE888F-9FB1-5D49-887B-AEDD997E283D}"/>
              </a:ext>
            </a:extLst>
          </p:cNvPr>
          <p:cNvSpPr txBox="1"/>
          <p:nvPr/>
        </p:nvSpPr>
        <p:spPr>
          <a:xfrm>
            <a:off x="785916" y="1700808"/>
            <a:ext cx="4008918" cy="25083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DK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624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784C8-A041-A548-84CA-A678F847136D}"/>
              </a:ext>
            </a:extLst>
          </p:cNvPr>
          <p:cNvSpPr txBox="1"/>
          <p:nvPr/>
        </p:nvSpPr>
        <p:spPr>
          <a:xfrm>
            <a:off x="785916" y="1700808"/>
            <a:ext cx="4352217" cy="3801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/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/>
              <a:t>ILS and introgression.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5903B-E93A-4E4C-900B-0D608406787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12ACB3C-03BF-EA40-91DF-8695B757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93D53DB-A1B0-1948-9E27-A603F858A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86A685CB-7CA2-1449-A2FE-853F9E52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FE8D5D-CAA7-9942-AD32-A3AB2EA68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63151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368075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362533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362533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362532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348649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36451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603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368075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362533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362533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362532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348649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36451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37170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BDAE0-0DD5-3E4A-B933-F0210CEBAAC1}"/>
              </a:ext>
            </a:extLst>
          </p:cNvPr>
          <p:cNvSpPr txBox="1"/>
          <p:nvPr/>
        </p:nvSpPr>
        <p:spPr>
          <a:xfrm>
            <a:off x="4237617" y="5369337"/>
            <a:ext cx="16552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Parameterized by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22CAB-8AE2-2849-93E7-9EF8771C2599}"/>
              </a:ext>
            </a:extLst>
          </p:cNvPr>
          <p:cNvSpPr txBox="1"/>
          <p:nvPr/>
        </p:nvSpPr>
        <p:spPr>
          <a:xfrm>
            <a:off x="6139246" y="4993850"/>
            <a:ext cx="2682529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Split times.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Ancestral population sizes.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Mutation rate.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Recombination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44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AC0488-719A-7642-B73A-9D1D854BE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13" y="2082800"/>
            <a:ext cx="11049000" cy="269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8F169-F59F-C94B-BC16-E48446137723}"/>
              </a:ext>
            </a:extLst>
          </p:cNvPr>
          <p:cNvSpPr txBox="1"/>
          <p:nvPr/>
        </p:nvSpPr>
        <p:spPr>
          <a:xfrm>
            <a:off x="9406780" y="1700808"/>
            <a:ext cx="1768113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Dutheil et al.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508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CoalHMM</a:t>
            </a:r>
            <a:endParaRPr lang="en-GB" cap="none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1C5CBC4-3E9A-0F4E-BBA7-965EC2648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652" y="1584099"/>
            <a:ext cx="3861125" cy="386112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C69BFCD-4A59-F940-93D4-58566F015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2652" y="1578557"/>
            <a:ext cx="3861125" cy="3861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9F54596-19DC-A348-B1FE-BB31CA059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3652" y="1578557"/>
            <a:ext cx="3861125" cy="386112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1504E0-D50B-5E4B-8405-6BBE53511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54652" y="1578556"/>
            <a:ext cx="3861125" cy="3861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8C60B0-0421-3346-B09A-04633025CC7E}"/>
              </a:ext>
            </a:extLst>
          </p:cNvPr>
          <p:cNvSpPr txBox="1"/>
          <p:nvPr/>
        </p:nvSpPr>
        <p:spPr>
          <a:xfrm>
            <a:off x="1799728" y="1564673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4B4C5-0FBF-C04E-BFE0-67043BA91C30}"/>
              </a:ext>
            </a:extLst>
          </p:cNvPr>
          <p:cNvSpPr txBox="1"/>
          <p:nvPr/>
        </p:nvSpPr>
        <p:spPr>
          <a:xfrm>
            <a:off x="4531085" y="1580537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63D57-DA92-0441-AB27-56AA139EACAC}"/>
              </a:ext>
            </a:extLst>
          </p:cNvPr>
          <p:cNvSpPr txBox="1"/>
          <p:nvPr/>
        </p:nvSpPr>
        <p:spPr>
          <a:xfrm>
            <a:off x="7222085" y="1587731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CE8724-9265-ED4D-9480-BB2202A3F5B4}"/>
              </a:ext>
            </a:extLst>
          </p:cNvPr>
          <p:cNvSpPr txBox="1"/>
          <p:nvPr/>
        </p:nvSpPr>
        <p:spPr>
          <a:xfrm>
            <a:off x="9902185" y="1587731"/>
            <a:ext cx="368691" cy="3508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400" dirty="0">
                <a:latin typeface="+mn-lt"/>
              </a:rPr>
              <a:t>V3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5FB4EE-CBBF-834E-8BEF-E60423707316}"/>
              </a:ext>
            </a:extLst>
          </p:cNvPr>
          <p:cNvSpPr txBox="1"/>
          <p:nvPr/>
        </p:nvSpPr>
        <p:spPr>
          <a:xfrm>
            <a:off x="3760421" y="5459267"/>
            <a:ext cx="4666983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latin typeface="+mn-lt"/>
              </a:rPr>
              <a:t>Problem: parameter estimates are biased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852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2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SMCs</a:t>
            </a:r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DB5CD915-5299-F640-9319-7B98EBAA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0" y="1253514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57D050-EAED-B343-8FC4-30868FEF50B6}"/>
              </a:ext>
            </a:extLst>
          </p:cNvPr>
          <p:cNvSpPr txBox="1"/>
          <p:nvPr/>
        </p:nvSpPr>
        <p:spPr>
          <a:xfrm>
            <a:off x="3262453" y="5694009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656654-63F7-0F4A-AC93-3EFEADDC4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78388" y="1195457"/>
            <a:ext cx="2952328" cy="470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3D104-5E1B-8D4F-9E6F-84EE6BC65CF5}"/>
              </a:ext>
            </a:extLst>
          </p:cNvPr>
          <p:cNvSpPr txBox="1"/>
          <p:nvPr/>
        </p:nvSpPr>
        <p:spPr>
          <a:xfrm>
            <a:off x="9334772" y="1296217"/>
            <a:ext cx="2736304" cy="22501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K" sz="2000" dirty="0">
                <a:latin typeface="+mn-lt"/>
              </a:rPr>
              <a:t>Parameterized by: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Ancestral population sizes.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Mutation rate.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Recombination rate.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00789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Macintosh PowerPoint</Application>
  <PresentationFormat>Custom</PresentationFormat>
  <Paragraphs>243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Cambria Math</vt:lpstr>
      <vt:lpstr>Calibri</vt:lpstr>
      <vt:lpstr>Arial</vt:lpstr>
      <vt:lpstr>AU Passata Light</vt:lpstr>
      <vt:lpstr>AU Passata</vt:lpstr>
      <vt:lpstr>Georgia</vt:lpstr>
      <vt:lpstr>AU Peto</vt:lpstr>
      <vt:lpstr>Wingdings 3</vt:lpstr>
      <vt:lpstr>AU 16:9</vt:lpstr>
      <vt:lpstr>ILSMC: a phylogenetically aware SMC to infer the evolutionary history of species</vt:lpstr>
      <vt:lpstr>Overview</vt:lpstr>
      <vt:lpstr>Incomplete lineage sorting (ILS)</vt:lpstr>
      <vt:lpstr>CoalHMM</vt:lpstr>
      <vt:lpstr>CoalHMM</vt:lpstr>
      <vt:lpstr>CoalHMM</vt:lpstr>
      <vt:lpstr>CoalHMM</vt:lpstr>
      <vt:lpstr>SMCs</vt:lpstr>
      <vt:lpstr>SMCs</vt:lpstr>
      <vt:lpstr>SMCs</vt:lpstr>
      <vt:lpstr>ILSMC</vt:lpstr>
      <vt:lpstr>The hidden states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Simulating from the model</vt:lpstr>
      <vt:lpstr>Simulating from the model</vt:lpstr>
      <vt:lpstr>Discussion</vt:lpstr>
      <vt:lpstr>Discussion</vt:lpstr>
      <vt:lpstr>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2022-03-23T11:58:45Z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